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4"/>
  </p:notesMasterIdLst>
  <p:sldIdLst>
    <p:sldId id="256" r:id="rId2"/>
    <p:sldId id="258" r:id="rId3"/>
    <p:sldId id="262" r:id="rId4"/>
    <p:sldId id="259" r:id="rId5"/>
    <p:sldId id="260" r:id="rId6"/>
    <p:sldId id="261" r:id="rId7"/>
    <p:sldId id="263" r:id="rId8"/>
    <p:sldId id="257" r:id="rId9"/>
    <p:sldId id="264" r:id="rId10"/>
    <p:sldId id="265" r:id="rId11"/>
    <p:sldId id="266" r:id="rId12"/>
    <p:sldId id="267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48A80E-EEDC-4850-9D25-6AF031C24111}" v="8" dt="2020-10-20T10:17:11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13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1B3482E-0911-4A20-8BA4-4EBDEEE7D666}" type="datetimeFigureOut">
              <a:rPr lang="en-ZA" smtClean="0"/>
              <a:t>2020/10/20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C0A2002-9BAC-4C86-AC1D-BC67AD2D72C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0729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C307892-2CA4-4FB7-9802-119A3720FCA6}" type="slidenum">
              <a:rPr lang="af-ZA" smtClean="0"/>
              <a:pPr eaLnBrk="1" hangingPunct="1"/>
              <a:t>4</a:t>
            </a:fld>
            <a:endParaRPr lang="af-ZA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C05D672-1414-49AE-B8CB-74313CDBE5BE}" type="slidenum">
              <a:rPr lang="af-ZA" smtClean="0"/>
              <a:pPr eaLnBrk="1" hangingPunct="1"/>
              <a:t>5</a:t>
            </a:fld>
            <a:endParaRPr lang="af-ZA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261A00-D2AB-46DD-B799-02183603A79B}" type="slidenum">
              <a:rPr lang="af-ZA" smtClean="0"/>
              <a:pPr eaLnBrk="1" hangingPunct="1"/>
              <a:t>6</a:t>
            </a:fld>
            <a:endParaRPr lang="af-ZA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48A82-2A76-4A49-B5A5-244463315381}" type="slidenum">
              <a:rPr lang="af-ZA" smtClean="0"/>
              <a:pPr/>
              <a:t>12</a:t>
            </a:fld>
            <a:endParaRPr lang="af-Z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98377B-933D-4FE4-8367-4CAE2B03D6C0}" type="datetime1">
              <a:rPr lang="en-ZA" smtClean="0"/>
              <a:t>2020/10/20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5F7B-DF13-40D2-9AC1-851C45150C3C}" type="datetime1">
              <a:rPr lang="en-ZA" smtClean="0"/>
              <a:t>2020/10/20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0D29-21E1-43F7-A837-135FC6E11703}" type="datetime1">
              <a:rPr lang="en-ZA" smtClean="0"/>
              <a:t>2020/10/20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007" y="275339"/>
            <a:ext cx="8229601" cy="11427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8007" y="1599511"/>
            <a:ext cx="8229601" cy="4526375"/>
          </a:xfrm>
        </p:spPr>
        <p:txBody>
          <a:bodyPr/>
          <a:lstStyle/>
          <a:p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8007" y="6245252"/>
            <a:ext cx="2133601" cy="475875"/>
          </a:xfrm>
        </p:spPr>
        <p:txBody>
          <a:bodyPr/>
          <a:lstStyle>
            <a:lvl1pPr>
              <a:defRPr/>
            </a:lvl1pPr>
          </a:lstStyle>
          <a:p>
            <a:fld id="{2776CCCF-F751-446C-8CA3-7A3D55749FE8}" type="datetime1">
              <a:rPr lang="en-ZA" smtClean="0"/>
              <a:t>2020/10/20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3798" y="6245252"/>
            <a:ext cx="2896406" cy="475875"/>
          </a:xfrm>
        </p:spPr>
        <p:txBody>
          <a:bodyPr/>
          <a:lstStyle>
            <a:lvl1pPr>
              <a:defRPr/>
            </a:lvl1pPr>
          </a:lstStyle>
          <a:p>
            <a:r>
              <a:rPr lang="af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4007" y="6245252"/>
            <a:ext cx="2133601" cy="475875"/>
          </a:xfrm>
        </p:spPr>
        <p:txBody>
          <a:bodyPr/>
          <a:lstStyle>
            <a:lvl1pPr>
              <a:defRPr/>
            </a:lvl1pPr>
          </a:lstStyle>
          <a:p>
            <a:fld id="{A7F1504C-28AC-4F0D-AF71-809E53073B8C}" type="slidenum">
              <a:rPr lang="af-ZA"/>
              <a:pPr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55395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415F-E7F6-42F8-8E3B-B8E61C5B7BEA}" type="datetime1">
              <a:rPr lang="en-ZA" smtClean="0"/>
              <a:t>2020/10/20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D076F-3B91-4140-827C-75964012DC0A}" type="datetime1">
              <a:rPr lang="en-ZA" smtClean="0"/>
              <a:t>2020/10/20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5392-5A61-4D68-AA13-107D711164C8}" type="datetime1">
              <a:rPr lang="en-ZA" smtClean="0"/>
              <a:t>2020/10/20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82C4-47D7-40DD-B50C-A822357387CD}" type="datetime1">
              <a:rPr lang="en-ZA" smtClean="0"/>
              <a:t>2020/10/20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518AE-AB18-48B6-A70B-740E00AE0B68}" type="datetime1">
              <a:rPr lang="en-ZA" smtClean="0"/>
              <a:t>2020/10/20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E82D-49F7-421E-AC9A-9E7A01993280}" type="datetime1">
              <a:rPr lang="en-ZA" smtClean="0"/>
              <a:t>2020/10/20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01555-ED67-40D3-AE98-8EBE84F21C37}" type="datetime1">
              <a:rPr lang="en-ZA" smtClean="0"/>
              <a:t>2020/10/20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E136-9823-4FBD-89B6-012E9816EF16}" type="datetime1">
              <a:rPr lang="en-ZA" smtClean="0"/>
              <a:t>2020/10/20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4980A41-2A60-4F9F-B8AB-390FC3917AEB}" type="datetime1">
              <a:rPr lang="en-ZA" smtClean="0"/>
              <a:t>2020/10/20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EF33853-A8A4-4684-964B-934DAB244B4F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hf hd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196752"/>
            <a:ext cx="7565123" cy="1731982"/>
          </a:xfrm>
        </p:spPr>
        <p:txBody>
          <a:bodyPr/>
          <a:lstStyle/>
          <a:p>
            <a:r>
              <a:rPr lang="en-ZA" sz="8800" dirty="0"/>
              <a:t>MEERVOUDE</a:t>
            </a:r>
            <a:endParaRPr lang="en-Z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496" y="3933056"/>
            <a:ext cx="4738904" cy="2020348"/>
          </a:xfrm>
          <a:prstGeom prst="rect">
            <a:avLst/>
          </a:prstGeom>
          <a:noFill/>
          <a:ln w="762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200" b="0" i="0" u="none" strike="noStrike" kern="1200" cap="none" spc="0" normalizeH="0" baseline="0" noProof="0">
                <a:ln>
                  <a:noFill/>
                </a:ln>
                <a:solidFill>
                  <a:srgbClr val="ECE9C6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Kopiereg (C) M. Swanepoel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F33853-A8A4-4684-964B-934DAB244B4F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srgbClr val="ECE9C6"/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srgbClr val="ECE9C6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202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/>
              <a:t>Woorde</a:t>
            </a:r>
            <a:r>
              <a:rPr lang="en-ZA" dirty="0"/>
              <a:t> </a:t>
            </a:r>
            <a:r>
              <a:rPr lang="en-ZA" dirty="0" err="1"/>
              <a:t>wat</a:t>
            </a:r>
            <a:r>
              <a:rPr lang="en-ZA" dirty="0"/>
              <a:t> “s” </a:t>
            </a:r>
            <a:r>
              <a:rPr lang="en-ZA" dirty="0" err="1"/>
              <a:t>kry</a:t>
            </a:r>
            <a:r>
              <a:rPr lang="en-ZA" dirty="0"/>
              <a:t>…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10</a:t>
            </a:fld>
            <a:endParaRPr lang="en-ZA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057593"/>
              </p:ext>
            </p:extLst>
          </p:nvPr>
        </p:nvGraphicFramePr>
        <p:xfrm>
          <a:off x="323528" y="2132856"/>
          <a:ext cx="8388423" cy="552502"/>
        </p:xfrm>
        <a:graphic>
          <a:graphicData uri="http://schemas.openxmlformats.org/drawingml/2006/table">
            <a:tbl>
              <a:tblPr/>
              <a:tblGrid>
                <a:gridCol w="4824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250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op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kort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vokaal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‘s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263062"/>
              </p:ext>
            </p:extLst>
          </p:nvPr>
        </p:nvGraphicFramePr>
        <p:xfrm>
          <a:off x="323528" y="2780928"/>
          <a:ext cx="8388423" cy="1463722"/>
        </p:xfrm>
        <a:graphic>
          <a:graphicData uri="http://schemas.openxmlformats.org/drawingml/2006/table">
            <a:tbl>
              <a:tblPr/>
              <a:tblGrid>
                <a:gridCol w="4824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372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op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kort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vokaal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en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klem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op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eerste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gedeelte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van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woord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marL="91953" marR="91953" marT="45374" marB="4537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772610"/>
              </p:ext>
            </p:extLst>
          </p:nvPr>
        </p:nvGraphicFramePr>
        <p:xfrm>
          <a:off x="323528" y="4293096"/>
          <a:ext cx="8388423" cy="2053660"/>
        </p:xfrm>
        <a:graphic>
          <a:graphicData uri="http://schemas.openxmlformats.org/drawingml/2006/table">
            <a:tbl>
              <a:tblPr/>
              <a:tblGrid>
                <a:gridCol w="4824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372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familie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woorde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behalwe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ma’s en pa’s.</a:t>
                      </a:r>
                    </a:p>
                  </a:txBody>
                  <a:tcPr marL="91953" marR="91953" marT="45374" marB="4537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oupa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Ouma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Tannie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boetie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36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/>
              <a:t>Woorde</a:t>
            </a:r>
            <a:r>
              <a:rPr lang="en-ZA" dirty="0"/>
              <a:t> </a:t>
            </a:r>
            <a:r>
              <a:rPr lang="en-ZA" dirty="0" err="1"/>
              <a:t>wat</a:t>
            </a:r>
            <a:r>
              <a:rPr lang="en-ZA" dirty="0"/>
              <a:t> </a:t>
            </a:r>
            <a:r>
              <a:rPr lang="en-ZA" dirty="0" err="1"/>
              <a:t>eindig</a:t>
            </a:r>
            <a:r>
              <a:rPr lang="en-ZA" dirty="0"/>
              <a:t>…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633074"/>
              </p:ext>
            </p:extLst>
          </p:nvPr>
        </p:nvGraphicFramePr>
        <p:xfrm>
          <a:off x="251520" y="5733256"/>
          <a:ext cx="8673298" cy="1029532"/>
        </p:xfrm>
        <a:graphic>
          <a:graphicData uri="http://schemas.openxmlformats.org/drawingml/2006/table">
            <a:tbl>
              <a:tblPr/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0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373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Letters van die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alfabet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‘s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behalwe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</a:p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m, n, x &gt;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‘e)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’s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231041" y="6381328"/>
            <a:ext cx="2895600" cy="365125"/>
          </a:xfrm>
        </p:spPr>
        <p:txBody>
          <a:bodyPr/>
          <a:lstStyle/>
          <a:p>
            <a:r>
              <a:rPr lang="en-ZA" dirty="0" err="1"/>
              <a:t>Kopiereg</a:t>
            </a:r>
            <a:r>
              <a:rPr lang="en-ZA" dirty="0"/>
              <a:t> (C) M. </a:t>
            </a:r>
            <a:r>
              <a:rPr lang="en-ZA" dirty="0" err="1"/>
              <a:t>Swanepoel</a:t>
            </a:r>
            <a:r>
              <a:rPr lang="en-ZA" dirty="0"/>
              <a:t>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11</a:t>
            </a:fld>
            <a:endParaRPr lang="en-ZA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148640"/>
              </p:ext>
            </p:extLst>
          </p:nvPr>
        </p:nvGraphicFramePr>
        <p:xfrm>
          <a:off x="251520" y="2132856"/>
          <a:ext cx="8673298" cy="1370908"/>
        </p:xfrm>
        <a:graphic>
          <a:graphicData uri="http://schemas.openxmlformats.org/drawingml/2006/table">
            <a:tbl>
              <a:tblPr/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0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409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Meervoudige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lettergrepe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 / tor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83925"/>
              </p:ext>
            </p:extLst>
          </p:nvPr>
        </p:nvGraphicFramePr>
        <p:xfrm>
          <a:off x="251520" y="3573016"/>
          <a:ext cx="8673298" cy="517468"/>
        </p:xfrm>
        <a:graphic>
          <a:graphicData uri="http://schemas.openxmlformats.org/drawingml/2006/table">
            <a:tbl>
              <a:tblPr/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0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373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‘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katjie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77179"/>
              </p:ext>
            </p:extLst>
          </p:nvPr>
        </p:nvGraphicFramePr>
        <p:xfrm>
          <a:off x="251520" y="4149080"/>
          <a:ext cx="8673298" cy="517468"/>
        </p:xfrm>
        <a:graphic>
          <a:graphicData uri="http://schemas.openxmlformats.org/drawingml/2006/table">
            <a:tbl>
              <a:tblPr/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0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373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‘-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heid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Verander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 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hede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besig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hede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686666"/>
              </p:ext>
            </p:extLst>
          </p:nvPr>
        </p:nvGraphicFramePr>
        <p:xfrm>
          <a:off x="251520" y="4725144"/>
          <a:ext cx="8673298" cy="944188"/>
        </p:xfrm>
        <a:graphic>
          <a:graphicData uri="http://schemas.openxmlformats.org/drawingml/2006/table">
            <a:tbl>
              <a:tblPr/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0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373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‘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-e &gt; (‘g’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Vliegtui</a:t>
                      </a:r>
                      <a:r>
                        <a:rPr kumimoji="0" lang="en-US" sz="2800" b="0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&gt;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vliegtui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36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BDF0A-99D4-484B-83B3-A884DC6A1C09}" type="slidenum">
              <a:rPr lang="af-ZA"/>
              <a:pPr/>
              <a:t>12</a:t>
            </a:fld>
            <a:endParaRPr lang="af-ZA"/>
          </a:p>
        </p:txBody>
      </p:sp>
      <p:graphicFrame>
        <p:nvGraphicFramePr>
          <p:cNvPr id="10473" name="Group 23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822579"/>
              </p:ext>
            </p:extLst>
          </p:nvPr>
        </p:nvGraphicFramePr>
        <p:xfrm>
          <a:off x="4716016" y="836712"/>
          <a:ext cx="4071396" cy="4904664"/>
        </p:xfrm>
        <a:graphic>
          <a:graphicData uri="http://schemas.openxmlformats.org/drawingml/2006/table">
            <a:tbl>
              <a:tblPr/>
              <a:tblGrid>
                <a:gridCol w="2006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5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762">
                <a:tc gridSpan="2"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Woorde wat </a:t>
                      </a:r>
                      <a:r>
                        <a:rPr kumimoji="0" lang="af-ZA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‘te’</a:t>
                      </a:r>
                      <a:r>
                        <a:rPr kumimoji="0" lang="af-ZA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kry in meervoud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Bees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Beeste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Fees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Feeste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Graf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Grafte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Kaste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Lys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Lyste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Neste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Pianis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Pianiste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Prefek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Prefekte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Produk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Produkte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Toeris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Toeriste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Tydskrif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Tydskrifte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Violis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Violiste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voorskrif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voorskrifte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724128" y="6165304"/>
            <a:ext cx="2896406" cy="475875"/>
          </a:xfrm>
        </p:spPr>
        <p:txBody>
          <a:bodyPr/>
          <a:lstStyle/>
          <a:p>
            <a:r>
              <a:rPr lang="af-ZA" dirty="0"/>
              <a:t>Kopiereg (C) M. Swanepoel 2010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423534"/>
              </p:ext>
            </p:extLst>
          </p:nvPr>
        </p:nvGraphicFramePr>
        <p:xfrm>
          <a:off x="323528" y="332656"/>
          <a:ext cx="4113993" cy="6436150"/>
        </p:xfrm>
        <a:graphic>
          <a:graphicData uri="http://schemas.openxmlformats.org/drawingml/2006/table">
            <a:tbl>
              <a:tblPr/>
              <a:tblGrid>
                <a:gridCol w="1870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3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762">
                <a:tc gridSpan="2"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Uitsonderings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Pad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Paaie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Blad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Blaaie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Skip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Skepe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Hemp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Hemde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Glas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Glase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Stad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Stede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Gat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Nag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Nagte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Lid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Lede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Bevel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Bevele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Brug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Brûe 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Buurman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Bure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Eetding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Eetgoed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Hof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Rug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Rûe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Speelding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Speelgoed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Spel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Spele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tyd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f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Tye 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4652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Hoof</a:t>
                      </a:r>
                      <a:endParaRPr kumimoji="0" lang="af-Z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hoofde</a:t>
                      </a:r>
                      <a:endParaRPr kumimoji="0" lang="af-Z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99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16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1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9840"/>
            <a:ext cx="9144001" cy="690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  <p:sp>
        <p:nvSpPr>
          <p:cNvPr id="17411" name="Subtitle 6"/>
          <p:cNvSpPr>
            <a:spLocks noGrp="1"/>
          </p:cNvSpPr>
          <p:nvPr>
            <p:ph idx="1"/>
          </p:nvPr>
        </p:nvSpPr>
        <p:spPr>
          <a:xfrm>
            <a:off x="179513" y="2248347"/>
            <a:ext cx="8784976" cy="2332781"/>
          </a:xfrm>
        </p:spPr>
        <p:txBody>
          <a:bodyPr>
            <a:noAutofit/>
          </a:bodyPr>
          <a:lstStyle/>
          <a:p>
            <a:pPr algn="ctr"/>
            <a:r>
              <a:rPr lang="en-ZA" sz="4400" dirty="0" err="1"/>
              <a:t>Onthou</a:t>
            </a:r>
            <a:r>
              <a:rPr lang="en-ZA" sz="4400" dirty="0"/>
              <a:t>!!</a:t>
            </a:r>
          </a:p>
          <a:p>
            <a:pPr algn="ctr">
              <a:buFont typeface="Wingdings" pitchFamily="2" charset="2"/>
              <a:buChar char="q"/>
            </a:pPr>
            <a:r>
              <a:rPr lang="en-ZA" sz="3200" dirty="0"/>
              <a:t>Net </a:t>
            </a:r>
            <a:r>
              <a:rPr lang="en-ZA" sz="3200" dirty="0" err="1"/>
              <a:t>selfstandige</a:t>
            </a:r>
            <a:r>
              <a:rPr lang="en-ZA" sz="3200" dirty="0"/>
              <a:t> </a:t>
            </a:r>
            <a:r>
              <a:rPr lang="en-ZA" sz="3200" dirty="0" err="1"/>
              <a:t>naamwoorde</a:t>
            </a:r>
            <a:r>
              <a:rPr lang="en-ZA" sz="3200" dirty="0"/>
              <a:t> </a:t>
            </a:r>
            <a:r>
              <a:rPr lang="en-ZA" sz="3200" dirty="0" err="1"/>
              <a:t>kan</a:t>
            </a:r>
            <a:r>
              <a:rPr lang="en-ZA" sz="3200" dirty="0"/>
              <a:t> in </a:t>
            </a:r>
            <a:r>
              <a:rPr lang="en-ZA" sz="3200" dirty="0" err="1"/>
              <a:t>meervoude</a:t>
            </a:r>
            <a:r>
              <a:rPr lang="en-ZA" sz="3200" dirty="0"/>
              <a:t> </a:t>
            </a:r>
            <a:r>
              <a:rPr lang="en-ZA" sz="3200" dirty="0" err="1"/>
              <a:t>geplaas</a:t>
            </a:r>
            <a:r>
              <a:rPr lang="en-ZA" sz="3200" dirty="0"/>
              <a:t> word.</a:t>
            </a:r>
          </a:p>
          <a:p>
            <a:pPr algn="ctr">
              <a:buFont typeface="Wingdings" pitchFamily="2" charset="2"/>
              <a:buChar char="q"/>
            </a:pPr>
            <a:r>
              <a:rPr lang="en-ZA" sz="3200" dirty="0" err="1"/>
              <a:t>Wat</a:t>
            </a:r>
            <a:r>
              <a:rPr lang="en-ZA" sz="3200" dirty="0"/>
              <a:t> is ‘n </a:t>
            </a:r>
            <a:r>
              <a:rPr lang="en-ZA" sz="3200" dirty="0" err="1"/>
              <a:t>selfstandige</a:t>
            </a:r>
            <a:r>
              <a:rPr lang="en-ZA" sz="3200" dirty="0"/>
              <a:t> </a:t>
            </a:r>
            <a:r>
              <a:rPr lang="en-ZA" sz="3200" dirty="0" err="1"/>
              <a:t>naamwoord</a:t>
            </a:r>
            <a:r>
              <a:rPr lang="en-ZA" sz="3200" dirty="0"/>
              <a:t>?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37C289-D4F5-4E0F-A9ED-D179A06F343A}" type="slidenum">
              <a:rPr lang="en-US" smtClean="0"/>
              <a:pPr eaLnBrk="1" hangingPunct="1"/>
              <a:t>2</a:t>
            </a:fld>
            <a:endParaRPr lang="en-US"/>
          </a:p>
        </p:txBody>
      </p:sp>
      <p:sp>
        <p:nvSpPr>
          <p:cNvPr id="17410" name="Title 5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/>
          <a:lstStyle/>
          <a:p>
            <a:r>
              <a:rPr lang="en-ZA" sz="6600" dirty="0"/>
              <a:t>Die </a:t>
            </a:r>
            <a:r>
              <a:rPr lang="en-ZA" sz="6600" dirty="0" err="1"/>
              <a:t>meervoudreëls</a:t>
            </a:r>
            <a:endParaRPr lang="en-ZA" sz="6600" dirty="0"/>
          </a:p>
        </p:txBody>
      </p:sp>
      <p:sp>
        <p:nvSpPr>
          <p:cNvPr id="8" name="TextBox 7"/>
          <p:cNvSpPr txBox="1"/>
          <p:nvPr/>
        </p:nvSpPr>
        <p:spPr>
          <a:xfrm>
            <a:off x="785813" y="5000625"/>
            <a:ext cx="7643812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lvl="1" algn="ctr">
              <a:defRPr/>
            </a:pPr>
            <a:r>
              <a:rPr lang="en-ZA" sz="2400" dirty="0"/>
              <a:t>‘n </a:t>
            </a:r>
            <a:r>
              <a:rPr lang="en-ZA" sz="2400" dirty="0" err="1"/>
              <a:t>Woord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b="1" dirty="0"/>
              <a:t>‘n </a:t>
            </a:r>
            <a:r>
              <a:rPr lang="en-ZA" sz="2400" dirty="0"/>
              <a:t>en </a:t>
            </a:r>
            <a:r>
              <a:rPr lang="en-ZA" sz="2400" b="1" dirty="0"/>
              <a:t>die</a:t>
            </a:r>
            <a:r>
              <a:rPr lang="en-ZA" sz="2400" dirty="0"/>
              <a:t> </a:t>
            </a:r>
            <a:r>
              <a:rPr lang="en-ZA" sz="2400" dirty="0" err="1"/>
              <a:t>vooraan</a:t>
            </a:r>
            <a:r>
              <a:rPr lang="en-ZA" sz="2400" dirty="0"/>
              <a:t> </a:t>
            </a:r>
            <a:r>
              <a:rPr lang="en-ZA" sz="2400" dirty="0" err="1"/>
              <a:t>kan</a:t>
            </a:r>
            <a:r>
              <a:rPr lang="en-ZA" sz="2400" dirty="0"/>
              <a:t> </a:t>
            </a:r>
            <a:r>
              <a:rPr lang="en-ZA" sz="2400" dirty="0" err="1"/>
              <a:t>kry</a:t>
            </a:r>
            <a:r>
              <a:rPr lang="en-ZA" sz="2400" dirty="0"/>
              <a:t>.</a:t>
            </a:r>
          </a:p>
          <a:p>
            <a:pPr lvl="1" algn="ctr">
              <a:defRPr/>
            </a:pPr>
            <a:r>
              <a:rPr lang="en-ZA" sz="2400" dirty="0" err="1"/>
              <a:t>Jy</a:t>
            </a:r>
            <a:r>
              <a:rPr lang="en-ZA" sz="2400" dirty="0"/>
              <a:t> </a:t>
            </a:r>
            <a:r>
              <a:rPr lang="en-ZA" sz="2400" dirty="0" err="1"/>
              <a:t>kan</a:t>
            </a:r>
            <a:r>
              <a:rPr lang="en-ZA" sz="2400" dirty="0"/>
              <a:t> ‘n </a:t>
            </a:r>
            <a:r>
              <a:rPr lang="en-ZA" sz="2400" dirty="0" err="1"/>
              <a:t>selfstandige</a:t>
            </a:r>
            <a:r>
              <a:rPr lang="en-ZA" sz="2400" dirty="0"/>
              <a:t> </a:t>
            </a:r>
            <a:r>
              <a:rPr lang="en-ZA" sz="2400" dirty="0" err="1"/>
              <a:t>naamwoord</a:t>
            </a:r>
            <a:r>
              <a:rPr lang="en-ZA" sz="2400" dirty="0"/>
              <a:t> </a:t>
            </a:r>
            <a:r>
              <a:rPr lang="en-ZA" sz="2400" dirty="0" err="1"/>
              <a:t>sien</a:t>
            </a:r>
            <a:r>
              <a:rPr lang="en-ZA" sz="2400" dirty="0"/>
              <a:t>, </a:t>
            </a:r>
            <a:r>
              <a:rPr lang="en-ZA" sz="2400" dirty="0" err="1"/>
              <a:t>voel</a:t>
            </a:r>
            <a:r>
              <a:rPr lang="en-ZA" sz="2400" dirty="0"/>
              <a:t>, </a:t>
            </a:r>
            <a:r>
              <a:rPr lang="en-ZA" sz="2400" dirty="0" err="1"/>
              <a:t>proe</a:t>
            </a:r>
            <a:r>
              <a:rPr lang="en-ZA" sz="2400" dirty="0"/>
              <a:t>, </a:t>
            </a:r>
            <a:r>
              <a:rPr lang="en-ZA" sz="2400" dirty="0" err="1"/>
              <a:t>raak</a:t>
            </a:r>
            <a:r>
              <a:rPr lang="en-ZA" sz="2400" dirty="0"/>
              <a:t> en </a:t>
            </a:r>
            <a:r>
              <a:rPr lang="en-ZA" sz="2400" dirty="0" err="1"/>
              <a:t>hoor</a:t>
            </a:r>
            <a:r>
              <a:rPr lang="en-ZA" sz="2400" dirty="0"/>
              <a:t>: </a:t>
            </a:r>
            <a:r>
              <a:rPr lang="en-ZA" sz="2400" dirty="0" err="1"/>
              <a:t>tafel</a:t>
            </a:r>
            <a:r>
              <a:rPr lang="en-ZA" sz="2400" dirty="0"/>
              <a:t>, </a:t>
            </a:r>
            <a:r>
              <a:rPr lang="en-ZA" sz="2400" dirty="0" err="1"/>
              <a:t>stoel</a:t>
            </a:r>
            <a:r>
              <a:rPr lang="en-ZA" sz="2400" dirty="0"/>
              <a:t>, </a:t>
            </a:r>
            <a:r>
              <a:rPr lang="en-ZA" sz="2400" dirty="0" err="1"/>
              <a:t>deur</a:t>
            </a:r>
            <a:r>
              <a:rPr lang="en-ZA" sz="2400" dirty="0"/>
              <a:t>, </a:t>
            </a:r>
            <a:r>
              <a:rPr lang="en-ZA" sz="2400" dirty="0" err="1"/>
              <a:t>kar</a:t>
            </a:r>
            <a:r>
              <a:rPr lang="en-ZA" sz="2400" dirty="0"/>
              <a:t>, </a:t>
            </a:r>
            <a:r>
              <a:rPr lang="en-ZA" sz="2400" dirty="0" err="1"/>
              <a:t>tas</a:t>
            </a:r>
            <a:r>
              <a:rPr lang="en-ZA" sz="2400" dirty="0"/>
              <a:t>, </a:t>
            </a:r>
            <a:r>
              <a:rPr lang="en-ZA" sz="2400" dirty="0" err="1"/>
              <a:t>ens</a:t>
            </a:r>
            <a:r>
              <a:rPr lang="en-ZA" sz="2400" dirty="0"/>
              <a:t>.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</p:spTree>
    <p:extLst>
      <p:ext uri="{BB962C8B-B14F-4D97-AF65-F5344CB8AC3E}">
        <p14:creationId xmlns:p14="http://schemas.microsoft.com/office/powerpoint/2010/main" val="155628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700"/>
                            </p:stCondLst>
                            <p:childTnLst>
                              <p:par>
                                <p:cTn id="1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/>
              <a:t>Basiese</a:t>
            </a:r>
            <a:r>
              <a:rPr lang="en-ZA" dirty="0"/>
              <a:t> </a:t>
            </a:r>
            <a:r>
              <a:rPr lang="en-ZA" dirty="0" err="1"/>
              <a:t>meervoude</a:t>
            </a:r>
            <a:r>
              <a:rPr lang="en-ZA" dirty="0"/>
              <a:t> </a:t>
            </a:r>
            <a:r>
              <a:rPr lang="en-ZA" dirty="0" err="1"/>
              <a:t>reëls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965940"/>
          </a:xfrm>
        </p:spPr>
        <p:txBody>
          <a:bodyPr>
            <a:noAutofit/>
          </a:bodyPr>
          <a:lstStyle/>
          <a:p>
            <a:r>
              <a:rPr lang="en-ZA" sz="3200" dirty="0" err="1"/>
              <a:t>Gemengde</a:t>
            </a:r>
            <a:r>
              <a:rPr lang="en-ZA" sz="3200" dirty="0"/>
              <a:t> </a:t>
            </a:r>
            <a:r>
              <a:rPr lang="en-ZA" sz="3200" dirty="0" err="1"/>
              <a:t>vokale</a:t>
            </a:r>
            <a:endParaRPr lang="en-ZA" sz="3200" dirty="0"/>
          </a:p>
          <a:p>
            <a:r>
              <a:rPr lang="en-ZA" sz="3200" dirty="0" err="1"/>
              <a:t>Tweeling</a:t>
            </a:r>
            <a:r>
              <a:rPr lang="en-ZA" sz="3200" dirty="0"/>
              <a:t> </a:t>
            </a:r>
            <a:r>
              <a:rPr lang="en-ZA" sz="3200" dirty="0" err="1"/>
              <a:t>vokale</a:t>
            </a:r>
            <a:endParaRPr lang="en-ZA" sz="3200" dirty="0"/>
          </a:p>
          <a:p>
            <a:r>
              <a:rPr lang="en-ZA" sz="3200" dirty="0" err="1"/>
              <a:t>Kort</a:t>
            </a:r>
            <a:r>
              <a:rPr lang="en-ZA" sz="3200" dirty="0"/>
              <a:t> </a:t>
            </a:r>
            <a:r>
              <a:rPr lang="en-ZA" sz="3200" dirty="0" err="1"/>
              <a:t>vokale</a:t>
            </a:r>
            <a:endParaRPr lang="en-Z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2142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3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CBEA57B-C71A-46BB-9B60-C7657BF34A6A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5175" y="404664"/>
            <a:ext cx="7756525" cy="1054100"/>
          </a:xfrm>
          <a:solidFill>
            <a:srgbClr val="99FF66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af-ZA" sz="4000" dirty="0"/>
              <a:t>Gemengde vokale</a:t>
            </a:r>
            <a:br>
              <a:rPr lang="af-ZA" sz="4000" dirty="0"/>
            </a:br>
            <a:r>
              <a:rPr lang="af-ZA" sz="4000" dirty="0"/>
              <a:t>(</a:t>
            </a:r>
            <a:r>
              <a:rPr lang="af-ZA" sz="4000" dirty="0">
                <a:solidFill>
                  <a:schemeClr val="tx1"/>
                </a:solidFill>
              </a:rPr>
              <a:t>ie, oe, ui, eu + rk, rp</a:t>
            </a:r>
            <a:r>
              <a:rPr lang="af-ZA" sz="4000">
                <a:solidFill>
                  <a:schemeClr val="tx1"/>
                </a:solidFill>
              </a:rPr>
              <a:t>, nt, nd)</a:t>
            </a:r>
            <a:endParaRPr lang="af-ZA" sz="40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47900"/>
            <a:ext cx="7747000" cy="38782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af-ZA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af-ZA"/>
          </a:p>
          <a:p>
            <a:pPr>
              <a:lnSpc>
                <a:spcPct val="90000"/>
              </a:lnSpc>
              <a:buFontTx/>
              <a:buNone/>
            </a:pPr>
            <a:endParaRPr lang="af-ZA"/>
          </a:p>
          <a:p>
            <a:pPr>
              <a:lnSpc>
                <a:spcPct val="90000"/>
              </a:lnSpc>
              <a:buFontTx/>
              <a:buNone/>
            </a:pPr>
            <a:endParaRPr lang="af-ZA"/>
          </a:p>
          <a:p>
            <a:pPr>
              <a:lnSpc>
                <a:spcPct val="90000"/>
              </a:lnSpc>
              <a:buFontTx/>
              <a:buNone/>
            </a:pPr>
            <a:endParaRPr lang="af-ZA"/>
          </a:p>
          <a:p>
            <a:pPr>
              <a:lnSpc>
                <a:spcPct val="90000"/>
              </a:lnSpc>
              <a:buFontTx/>
              <a:buNone/>
            </a:pPr>
            <a:endParaRPr lang="af-ZA"/>
          </a:p>
          <a:p>
            <a:pPr>
              <a:lnSpc>
                <a:spcPct val="90000"/>
              </a:lnSpc>
              <a:buFontTx/>
              <a:buNone/>
            </a:pPr>
            <a:endParaRPr lang="af-ZA"/>
          </a:p>
          <a:p>
            <a:pPr>
              <a:lnSpc>
                <a:spcPct val="90000"/>
              </a:lnSpc>
              <a:buFontTx/>
              <a:buNone/>
            </a:pPr>
            <a:r>
              <a:rPr lang="af-ZA"/>
              <a:t>				</a:t>
            </a:r>
            <a:endParaRPr lang="af-ZA" b="1"/>
          </a:p>
        </p:txBody>
      </p:sp>
      <p:sp>
        <p:nvSpPr>
          <p:cNvPr id="18436" name="WordArt 26"/>
          <p:cNvSpPr>
            <a:spLocks noChangeArrowheads="1" noChangeShapeType="1" noTextEdit="1"/>
          </p:cNvSpPr>
          <p:nvPr/>
        </p:nvSpPr>
        <p:spPr bwMode="auto">
          <a:xfrm>
            <a:off x="4716463" y="3213100"/>
            <a:ext cx="6572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+</a:t>
            </a:r>
          </a:p>
        </p:txBody>
      </p:sp>
      <p:sp>
        <p:nvSpPr>
          <p:cNvPr id="18437" name="Text Box 28"/>
          <p:cNvSpPr txBox="1">
            <a:spLocks noChangeArrowheads="1"/>
          </p:cNvSpPr>
          <p:nvPr/>
        </p:nvSpPr>
        <p:spPr bwMode="auto">
          <a:xfrm>
            <a:off x="192561" y="4614614"/>
            <a:ext cx="8715375" cy="830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 dirty="0"/>
              <a:t>As jou woord bestaan uit boetie/sussie-vokale (vokale wat nie dieselfde lyk nie), dan kry die woord net ‘n “e” in die meervoud. </a:t>
            </a:r>
          </a:p>
        </p:txBody>
      </p:sp>
      <p:pic>
        <p:nvPicPr>
          <p:cNvPr id="18438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844675"/>
            <a:ext cx="2663825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31"/>
          <p:cNvSpPr txBox="1">
            <a:spLocks noChangeArrowheads="1"/>
          </p:cNvSpPr>
          <p:nvPr/>
        </p:nvSpPr>
        <p:spPr bwMode="auto">
          <a:xfrm>
            <a:off x="2484438" y="2643188"/>
            <a:ext cx="1439862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b="1"/>
              <a:t>Dorp</a:t>
            </a:r>
          </a:p>
          <a:p>
            <a:pPr algn="ctr" eaLnBrk="1" hangingPunct="1">
              <a:spcBef>
                <a:spcPct val="50000"/>
              </a:spcBef>
            </a:pPr>
            <a:r>
              <a:rPr lang="af-ZA" b="1"/>
              <a:t>Hart</a:t>
            </a:r>
          </a:p>
          <a:p>
            <a:pPr algn="ctr" eaLnBrk="1" hangingPunct="1">
              <a:spcBef>
                <a:spcPct val="50000"/>
              </a:spcBef>
            </a:pPr>
            <a:r>
              <a:rPr lang="af-ZA" b="1"/>
              <a:t>vriend</a:t>
            </a:r>
          </a:p>
          <a:p>
            <a:pPr algn="ctr" eaLnBrk="1" hangingPunct="1">
              <a:spcBef>
                <a:spcPct val="50000"/>
              </a:spcBef>
            </a:pPr>
            <a:r>
              <a:rPr lang="af-ZA" b="1"/>
              <a:t>Deur </a:t>
            </a:r>
          </a:p>
        </p:txBody>
      </p:sp>
      <p:pic>
        <p:nvPicPr>
          <p:cNvPr id="1844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2143125"/>
            <a:ext cx="857250" cy="216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2000250"/>
            <a:ext cx="2428875" cy="2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2" name="Text Box 31"/>
          <p:cNvSpPr txBox="1">
            <a:spLocks noChangeArrowheads="1"/>
          </p:cNvSpPr>
          <p:nvPr/>
        </p:nvSpPr>
        <p:spPr bwMode="auto">
          <a:xfrm>
            <a:off x="395536" y="5572125"/>
            <a:ext cx="8424936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400" b="1" dirty="0"/>
              <a:t>Dorp </a:t>
            </a:r>
            <a:r>
              <a:rPr lang="af-ZA" sz="2400" b="1" dirty="0">
                <a:sym typeface="Wingdings" pitchFamily="2" charset="2"/>
              </a:rPr>
              <a:t> do</a:t>
            </a:r>
            <a:r>
              <a:rPr lang="af-ZA" sz="2400" b="1" u="sng" dirty="0">
                <a:sym typeface="Wingdings" pitchFamily="2" charset="2"/>
              </a:rPr>
              <a:t>rp</a:t>
            </a:r>
            <a:r>
              <a:rPr lang="af-ZA" sz="2400" b="1" dirty="0">
                <a:sym typeface="Wingdings" pitchFamily="2" charset="2"/>
              </a:rPr>
              <a:t>e			</a:t>
            </a:r>
            <a:r>
              <a:rPr lang="af-ZA" sz="2400" b="1" dirty="0"/>
              <a:t>boek </a:t>
            </a:r>
            <a:r>
              <a:rPr lang="af-ZA" sz="2400" b="1" dirty="0">
                <a:sym typeface="Wingdings" pitchFamily="2" charset="2"/>
              </a:rPr>
              <a:t> b</a:t>
            </a:r>
            <a:r>
              <a:rPr lang="af-ZA" sz="2400" b="1" u="sng" dirty="0">
                <a:sym typeface="Wingdings" pitchFamily="2" charset="2"/>
              </a:rPr>
              <a:t>oe</a:t>
            </a:r>
            <a:r>
              <a:rPr lang="af-ZA" sz="2400" b="1" dirty="0">
                <a:sym typeface="Wingdings" pitchFamily="2" charset="2"/>
              </a:rPr>
              <a:t>ke</a:t>
            </a:r>
            <a:endParaRPr lang="af-ZA" sz="2400" b="1" dirty="0"/>
          </a:p>
          <a:p>
            <a:pPr algn="ctr" eaLnBrk="1" hangingPunct="1">
              <a:spcBef>
                <a:spcPct val="50000"/>
              </a:spcBef>
            </a:pPr>
            <a:r>
              <a:rPr lang="af-ZA" sz="2400" b="1" dirty="0"/>
              <a:t>Vriend </a:t>
            </a:r>
            <a:r>
              <a:rPr lang="af-ZA" sz="2400" b="1" dirty="0">
                <a:sym typeface="Wingdings" pitchFamily="2" charset="2"/>
              </a:rPr>
              <a:t> vrie</a:t>
            </a:r>
            <a:r>
              <a:rPr lang="af-ZA" sz="2400" b="1" u="sng" dirty="0">
                <a:sym typeface="Wingdings" pitchFamily="2" charset="2"/>
              </a:rPr>
              <a:t>nd</a:t>
            </a:r>
            <a:r>
              <a:rPr lang="af-ZA" sz="2400" b="1" dirty="0">
                <a:sym typeface="Wingdings" pitchFamily="2" charset="2"/>
              </a:rPr>
              <a:t>e			</a:t>
            </a:r>
            <a:r>
              <a:rPr lang="af-ZA" sz="2400" b="1" dirty="0"/>
              <a:t>Deur </a:t>
            </a:r>
            <a:r>
              <a:rPr lang="af-ZA" sz="2400" b="1" dirty="0">
                <a:sym typeface="Wingdings" pitchFamily="2" charset="2"/>
              </a:rPr>
              <a:t> d</a:t>
            </a:r>
            <a:r>
              <a:rPr lang="af-ZA" sz="2400" b="1" u="sng" dirty="0">
                <a:sym typeface="Wingdings" pitchFamily="2" charset="2"/>
              </a:rPr>
              <a:t>eu</a:t>
            </a:r>
            <a:r>
              <a:rPr lang="af-ZA" sz="2400" b="1" dirty="0">
                <a:sym typeface="Wingdings" pitchFamily="2" charset="2"/>
              </a:rPr>
              <a:t>re</a:t>
            </a:r>
            <a:endParaRPr lang="af-ZA" sz="24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60204" y="6405562"/>
            <a:ext cx="2895600" cy="365125"/>
          </a:xfrm>
        </p:spPr>
        <p:txBody>
          <a:bodyPr/>
          <a:lstStyle/>
          <a:p>
            <a:r>
              <a:rPr lang="en-ZA" dirty="0" err="1"/>
              <a:t>Kopiereg</a:t>
            </a:r>
            <a:r>
              <a:rPr lang="en-ZA" dirty="0"/>
              <a:t> (C) M. </a:t>
            </a:r>
            <a:r>
              <a:rPr lang="en-ZA" dirty="0" err="1"/>
              <a:t>Swanepoel</a:t>
            </a:r>
            <a:r>
              <a:rPr lang="en-ZA" dirty="0"/>
              <a:t> 2010</a:t>
            </a:r>
          </a:p>
        </p:txBody>
      </p:sp>
    </p:spTree>
    <p:extLst>
      <p:ext uri="{BB962C8B-B14F-4D97-AF65-F5344CB8AC3E}">
        <p14:creationId xmlns:p14="http://schemas.microsoft.com/office/powerpoint/2010/main" val="276715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push dir="u"/>
      </p:transition>
    </mc:Choice>
    <mc:Fallback xmlns="">
      <p:transition spd="slow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4" name="Slide Number Placeholder 3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0CF658-027C-4F07-A88B-0394CF6092C5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47900"/>
            <a:ext cx="7747000" cy="3878263"/>
          </a:xfrm>
        </p:spPr>
        <p:txBody>
          <a:bodyPr/>
          <a:lstStyle/>
          <a:p>
            <a:pPr>
              <a:buFontTx/>
              <a:buNone/>
            </a:pPr>
            <a:r>
              <a:rPr lang="af-ZA"/>
              <a:t> 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FF66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af-ZA" sz="4000">
                <a:solidFill>
                  <a:schemeClr val="tx2"/>
                </a:solidFill>
              </a:rPr>
              <a:t>Tweelingvokale</a:t>
            </a:r>
            <a:br>
              <a:rPr lang="af-ZA" sz="4000">
                <a:solidFill>
                  <a:schemeClr val="tx2"/>
                </a:solidFill>
              </a:rPr>
            </a:br>
            <a:r>
              <a:rPr lang="af-ZA" sz="4000">
                <a:solidFill>
                  <a:schemeClr val="tx2"/>
                </a:solidFill>
              </a:rPr>
              <a:t>(aa, ee, uu, oo)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af-ZA" sz="3200"/>
              <a:t>  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af-ZA" sz="320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af-ZA" sz="320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af-ZA" sz="320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af-ZA" sz="3200"/>
          </a:p>
        </p:txBody>
      </p:sp>
      <p:sp>
        <p:nvSpPr>
          <p:cNvPr id="19462" name="WordArt 9"/>
          <p:cNvSpPr>
            <a:spLocks noChangeArrowheads="1" noChangeShapeType="1" noTextEdit="1"/>
          </p:cNvSpPr>
          <p:nvPr/>
        </p:nvSpPr>
        <p:spPr bwMode="auto">
          <a:xfrm>
            <a:off x="4716463" y="3213100"/>
            <a:ext cx="6572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+</a:t>
            </a:r>
          </a:p>
        </p:txBody>
      </p:sp>
      <p:sp>
        <p:nvSpPr>
          <p:cNvPr id="19463" name="Text Box 10"/>
          <p:cNvSpPr txBox="1">
            <a:spLocks noChangeArrowheads="1"/>
          </p:cNvSpPr>
          <p:nvPr/>
        </p:nvSpPr>
        <p:spPr bwMode="auto">
          <a:xfrm>
            <a:off x="357188" y="4572000"/>
            <a:ext cx="8429626" cy="12001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/>
              <a:t>As jou woord bestaan uit tweelingsussie-vokale (vokale wat presies dieselfde lyk), dan hardloop die een tweelingsussie weg en die woord kry ‘n “e” in die meervoud.</a:t>
            </a:r>
          </a:p>
        </p:txBody>
      </p:sp>
      <p:pic>
        <p:nvPicPr>
          <p:cNvPr id="1946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714500"/>
            <a:ext cx="2663825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5" name="Text Box 12"/>
          <p:cNvSpPr txBox="1">
            <a:spLocks noChangeArrowheads="1"/>
          </p:cNvSpPr>
          <p:nvPr/>
        </p:nvSpPr>
        <p:spPr bwMode="auto">
          <a:xfrm>
            <a:off x="2484438" y="2857500"/>
            <a:ext cx="14398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3200"/>
              <a:t>Boom </a:t>
            </a:r>
          </a:p>
          <a:p>
            <a:pPr algn="ctr" eaLnBrk="1" hangingPunct="1">
              <a:spcBef>
                <a:spcPct val="50000"/>
              </a:spcBef>
            </a:pPr>
            <a:r>
              <a:rPr lang="af-ZA" sz="3200"/>
              <a:t>Straat</a:t>
            </a:r>
            <a:endParaRPr lang="af-ZA" sz="2800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500063" y="1571625"/>
            <a:ext cx="142875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af-ZA" sz="1600" b="1" dirty="0"/>
              <a:t>Sussie B hardloop weg</a:t>
            </a:r>
          </a:p>
        </p:txBody>
      </p:sp>
      <p:pic>
        <p:nvPicPr>
          <p:cNvPr id="1946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2428875"/>
            <a:ext cx="736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2214563"/>
            <a:ext cx="2428875" cy="206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rot="16200000" flipH="1">
            <a:off x="3021013" y="3013075"/>
            <a:ext cx="500062" cy="714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3250407" y="3821906"/>
            <a:ext cx="500062" cy="1428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/>
          <p:nvPr/>
        </p:nvCxnSpPr>
        <p:spPr>
          <a:xfrm rot="16200000" flipV="1">
            <a:off x="2151857" y="1810543"/>
            <a:ext cx="869950" cy="1274763"/>
          </a:xfrm>
          <a:prstGeom prst="curved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5"/>
          <p:cNvCxnSpPr/>
          <p:nvPr/>
        </p:nvCxnSpPr>
        <p:spPr>
          <a:xfrm rot="16200000" flipV="1">
            <a:off x="1714500" y="2000250"/>
            <a:ext cx="2071688" cy="1500188"/>
          </a:xfrm>
          <a:prstGeom prst="curvedConnector3">
            <a:avLst>
              <a:gd name="adj1" fmla="val 103360"/>
            </a:avLst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3" name="Text Box 31"/>
          <p:cNvSpPr txBox="1">
            <a:spLocks noChangeArrowheads="1"/>
          </p:cNvSpPr>
          <p:nvPr/>
        </p:nvSpPr>
        <p:spPr bwMode="auto">
          <a:xfrm>
            <a:off x="1071563" y="5857875"/>
            <a:ext cx="7143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400" b="1" dirty="0"/>
              <a:t>Boom </a:t>
            </a:r>
            <a:r>
              <a:rPr lang="af-ZA" sz="2400" b="1" dirty="0">
                <a:sym typeface="Wingdings" pitchFamily="2" charset="2"/>
              </a:rPr>
              <a:t> bo</a:t>
            </a:r>
            <a:r>
              <a:rPr lang="af-ZA" sz="2400" b="1" u="sng" dirty="0">
                <a:sym typeface="Wingdings" pitchFamily="2" charset="2"/>
              </a:rPr>
              <a:t>me</a:t>
            </a:r>
            <a:r>
              <a:rPr lang="af-ZA" sz="2400" b="1" dirty="0">
                <a:sym typeface="Wingdings" pitchFamily="2" charset="2"/>
              </a:rPr>
              <a:t>			Straat  stra</a:t>
            </a:r>
            <a:r>
              <a:rPr lang="af-ZA" sz="2400" b="1" u="sng" dirty="0">
                <a:sym typeface="Wingdings" pitchFamily="2" charset="2"/>
              </a:rPr>
              <a:t>te</a:t>
            </a:r>
            <a:endParaRPr lang="af-ZA" sz="2400" b="1" u="sng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6326395"/>
            <a:ext cx="2895600" cy="365125"/>
          </a:xfrm>
        </p:spPr>
        <p:txBody>
          <a:bodyPr/>
          <a:lstStyle/>
          <a:p>
            <a:r>
              <a:rPr lang="en-ZA" dirty="0" err="1"/>
              <a:t>Kopiereg</a:t>
            </a:r>
            <a:r>
              <a:rPr lang="en-ZA" dirty="0"/>
              <a:t> (C) M. </a:t>
            </a:r>
            <a:r>
              <a:rPr lang="en-ZA" dirty="0" err="1"/>
              <a:t>Swanepoel</a:t>
            </a:r>
            <a:r>
              <a:rPr lang="en-ZA" dirty="0"/>
              <a:t> 2010</a:t>
            </a:r>
          </a:p>
        </p:txBody>
      </p:sp>
    </p:spTree>
    <p:extLst>
      <p:ext uri="{BB962C8B-B14F-4D97-AF65-F5344CB8AC3E}">
        <p14:creationId xmlns:p14="http://schemas.microsoft.com/office/powerpoint/2010/main" val="332572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push dir="u"/>
      </p:transition>
    </mc:Choice>
    <mc:Fallback xmlns="">
      <p:transition spd="slow"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3" name="Slide Number Placeholder 2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0EAF9F-4B35-45C7-9F5B-327B4EC86590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99FF66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af-ZA" sz="4000">
                <a:solidFill>
                  <a:schemeClr val="tx2"/>
                </a:solidFill>
              </a:rPr>
              <a:t>Kort vokale</a:t>
            </a:r>
            <a:br>
              <a:rPr lang="af-ZA" sz="4000">
                <a:solidFill>
                  <a:schemeClr val="tx2"/>
                </a:solidFill>
              </a:rPr>
            </a:br>
            <a:r>
              <a:rPr lang="af-ZA" sz="4000">
                <a:solidFill>
                  <a:schemeClr val="tx2"/>
                </a:solidFill>
              </a:rPr>
              <a:t>(a, e, i, o, u)</a:t>
            </a:r>
          </a:p>
        </p:txBody>
      </p:sp>
      <p:sp>
        <p:nvSpPr>
          <p:cNvPr id="20484" name="WordArt 9"/>
          <p:cNvSpPr>
            <a:spLocks noChangeArrowheads="1" noChangeShapeType="1" noTextEdit="1"/>
          </p:cNvSpPr>
          <p:nvPr/>
        </p:nvSpPr>
        <p:spPr bwMode="auto">
          <a:xfrm>
            <a:off x="4500563" y="3357563"/>
            <a:ext cx="500062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+</a:t>
            </a:r>
          </a:p>
        </p:txBody>
      </p:sp>
      <p:sp>
        <p:nvSpPr>
          <p:cNvPr id="20485" name="Text Box 10"/>
          <p:cNvSpPr txBox="1">
            <a:spLocks noChangeArrowheads="1"/>
          </p:cNvSpPr>
          <p:nvPr/>
        </p:nvSpPr>
        <p:spPr bwMode="auto">
          <a:xfrm>
            <a:off x="357188" y="4500563"/>
            <a:ext cx="8643938" cy="12001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400" dirty="0"/>
              <a:t>As jou woord bestaan uit ‘n alleenkind (kort vokaal wat alleen staan), verdubbel jy die konsonant waarop die woord eindig en die woord kry ‘n “e” in die meervoud.</a:t>
            </a:r>
          </a:p>
        </p:txBody>
      </p:sp>
      <p:pic>
        <p:nvPicPr>
          <p:cNvPr id="2048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628775"/>
            <a:ext cx="287972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500313"/>
            <a:ext cx="736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643188"/>
            <a:ext cx="2000250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9" name="WordArt 9"/>
          <p:cNvSpPr>
            <a:spLocks noChangeArrowheads="1" noChangeShapeType="1" noTextEdit="1"/>
          </p:cNvSpPr>
          <p:nvPr/>
        </p:nvSpPr>
        <p:spPr bwMode="auto">
          <a:xfrm>
            <a:off x="6429375" y="3357563"/>
            <a:ext cx="500063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Z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+</a:t>
            </a:r>
          </a:p>
        </p:txBody>
      </p:sp>
      <p:sp>
        <p:nvSpPr>
          <p:cNvPr id="20490" name="Text Box 12"/>
          <p:cNvSpPr txBox="1">
            <a:spLocks noChangeArrowheads="1"/>
          </p:cNvSpPr>
          <p:nvPr/>
        </p:nvSpPr>
        <p:spPr bwMode="auto">
          <a:xfrm>
            <a:off x="2143125" y="2714625"/>
            <a:ext cx="14398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3200"/>
              <a:t>Gesi</a:t>
            </a:r>
            <a:r>
              <a:rPr lang="af-ZA" sz="3200" u="sng"/>
              <a:t>n</a:t>
            </a:r>
          </a:p>
          <a:p>
            <a:pPr algn="ctr" eaLnBrk="1" hangingPunct="1">
              <a:spcBef>
                <a:spcPct val="50000"/>
              </a:spcBef>
            </a:pPr>
            <a:r>
              <a:rPr lang="af-ZA" sz="3200"/>
              <a:t>Bu</a:t>
            </a:r>
            <a:r>
              <a:rPr lang="af-ZA" sz="3200" u="sng"/>
              <a:t>s</a:t>
            </a:r>
            <a:endParaRPr lang="af-ZA" sz="2800" u="sng"/>
          </a:p>
        </p:txBody>
      </p:sp>
      <p:sp>
        <p:nvSpPr>
          <p:cNvPr id="20491" name="TextBox 19"/>
          <p:cNvSpPr txBox="1">
            <a:spLocks noChangeArrowheads="1"/>
          </p:cNvSpPr>
          <p:nvPr/>
        </p:nvSpPr>
        <p:spPr bwMode="auto">
          <a:xfrm>
            <a:off x="4786313" y="3286125"/>
            <a:ext cx="1928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ZA" sz="2000" b="1"/>
              <a:t>Verdubbel konsonant</a:t>
            </a:r>
          </a:p>
        </p:txBody>
      </p:sp>
      <p:sp>
        <p:nvSpPr>
          <p:cNvPr id="20492" name="Text Box 31"/>
          <p:cNvSpPr txBox="1">
            <a:spLocks noChangeArrowheads="1"/>
          </p:cNvSpPr>
          <p:nvPr/>
        </p:nvSpPr>
        <p:spPr bwMode="auto">
          <a:xfrm>
            <a:off x="928688" y="5857875"/>
            <a:ext cx="7143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400" b="1" dirty="0"/>
              <a:t>Gesin </a:t>
            </a:r>
            <a:r>
              <a:rPr lang="af-ZA" sz="2400" b="1" dirty="0">
                <a:sym typeface="Wingdings" pitchFamily="2" charset="2"/>
              </a:rPr>
              <a:t> gesi</a:t>
            </a:r>
            <a:r>
              <a:rPr lang="af-ZA" sz="2400" b="1" u="sng" dirty="0">
                <a:sym typeface="Wingdings" pitchFamily="2" charset="2"/>
              </a:rPr>
              <a:t>nn</a:t>
            </a:r>
            <a:r>
              <a:rPr lang="af-ZA" sz="2400" b="1" dirty="0">
                <a:sym typeface="Wingdings" pitchFamily="2" charset="2"/>
              </a:rPr>
              <a:t>e			Bus  bu</a:t>
            </a:r>
            <a:r>
              <a:rPr lang="af-ZA" sz="2400" b="1" u="sng" dirty="0">
                <a:sym typeface="Wingdings" pitchFamily="2" charset="2"/>
              </a:rPr>
              <a:t>ss</a:t>
            </a:r>
            <a:r>
              <a:rPr lang="af-ZA" sz="2400" b="1" dirty="0">
                <a:sym typeface="Wingdings" pitchFamily="2" charset="2"/>
              </a:rPr>
              <a:t>e</a:t>
            </a:r>
            <a:endParaRPr lang="af-ZA" sz="24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6319838"/>
            <a:ext cx="2895600" cy="365125"/>
          </a:xfrm>
        </p:spPr>
        <p:txBody>
          <a:bodyPr/>
          <a:lstStyle/>
          <a:p>
            <a:r>
              <a:rPr lang="en-ZA" dirty="0" err="1"/>
              <a:t>Kopiereg</a:t>
            </a:r>
            <a:r>
              <a:rPr lang="en-ZA" dirty="0"/>
              <a:t> (C) M. </a:t>
            </a:r>
            <a:r>
              <a:rPr lang="en-ZA" dirty="0" err="1"/>
              <a:t>Swanepoel</a:t>
            </a:r>
            <a:r>
              <a:rPr lang="en-ZA" dirty="0"/>
              <a:t> 2010</a:t>
            </a:r>
          </a:p>
        </p:txBody>
      </p:sp>
    </p:spTree>
    <p:extLst>
      <p:ext uri="{BB962C8B-B14F-4D97-AF65-F5344CB8AC3E}">
        <p14:creationId xmlns:p14="http://schemas.microsoft.com/office/powerpoint/2010/main" val="133269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push dir="u"/>
      </p:transition>
    </mc:Choice>
    <mc:Fallback xmlns="">
      <p:transition spd="slow">
        <p:push dir="u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80920" cy="1270749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ZA" sz="6600" dirty="0" err="1"/>
              <a:t>Nog</a:t>
            </a:r>
            <a:r>
              <a:rPr lang="en-ZA" sz="6600" dirty="0"/>
              <a:t> </a:t>
            </a:r>
            <a:r>
              <a:rPr lang="en-ZA" sz="6600" dirty="0" err="1"/>
              <a:t>meervoude</a:t>
            </a:r>
            <a:r>
              <a:rPr lang="en-ZA" sz="6600" dirty="0"/>
              <a:t> </a:t>
            </a:r>
            <a:r>
              <a:rPr lang="en-ZA" sz="6600" dirty="0" err="1"/>
              <a:t>reëls</a:t>
            </a:r>
            <a:endParaRPr lang="en-ZA" sz="6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173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/>
              <a:t>Woorde</a:t>
            </a:r>
            <a:r>
              <a:rPr lang="en-ZA" dirty="0"/>
              <a:t> </a:t>
            </a:r>
            <a:r>
              <a:rPr lang="en-ZA" dirty="0" err="1"/>
              <a:t>wat</a:t>
            </a:r>
            <a:r>
              <a:rPr lang="en-ZA" dirty="0"/>
              <a:t> </a:t>
            </a:r>
            <a:r>
              <a:rPr lang="en-ZA" dirty="0" err="1"/>
              <a:t>eindig</a:t>
            </a:r>
            <a:r>
              <a:rPr lang="en-ZA" dirty="0"/>
              <a:t>…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8</a:t>
            </a:fld>
            <a:endParaRPr lang="en-ZA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931520"/>
              </p:ext>
            </p:extLst>
          </p:nvPr>
        </p:nvGraphicFramePr>
        <p:xfrm>
          <a:off x="155104" y="2817877"/>
          <a:ext cx="8712968" cy="1021043"/>
        </p:xfrm>
        <a:graphic>
          <a:graphicData uri="http://schemas.openxmlformats.org/drawingml/2006/table">
            <a:tbl>
              <a:tblPr/>
              <a:tblGrid>
                <a:gridCol w="2972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9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1043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‘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-ë &gt;  ( ‘g’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Oorlo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&gt;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oorlo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ë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98845"/>
              </p:ext>
            </p:extLst>
          </p:nvPr>
        </p:nvGraphicFramePr>
        <p:xfrm>
          <a:off x="155104" y="2196608"/>
          <a:ext cx="8712968" cy="559589"/>
        </p:xfrm>
        <a:graphic>
          <a:graphicData uri="http://schemas.openxmlformats.org/drawingml/2006/table">
            <a:tbl>
              <a:tblPr/>
              <a:tblGrid>
                <a:gridCol w="2972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9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9589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‘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Gesig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lig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825469"/>
              </p:ext>
            </p:extLst>
          </p:nvPr>
        </p:nvGraphicFramePr>
        <p:xfrm>
          <a:off x="179512" y="3933056"/>
          <a:ext cx="8712968" cy="1574788"/>
        </p:xfrm>
        <a:graphic>
          <a:graphicData uri="http://schemas.openxmlformats.org/drawingml/2006/table">
            <a:tbl>
              <a:tblPr/>
              <a:tblGrid>
                <a:gridCol w="2972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9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74788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‘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-e &gt; ( ‘g’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</a:t>
                      </a:r>
                    </a:p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[as in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groep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2: pas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reël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toe]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Vra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&gt;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vra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&gt;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423542"/>
              </p:ext>
            </p:extLst>
          </p:nvPr>
        </p:nvGraphicFramePr>
        <p:xfrm>
          <a:off x="179512" y="5589240"/>
          <a:ext cx="8712968" cy="1021043"/>
        </p:xfrm>
        <a:graphic>
          <a:graphicData uri="http://schemas.openxmlformats.org/drawingml/2006/table">
            <a:tbl>
              <a:tblPr/>
              <a:tblGrid>
                <a:gridCol w="2972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9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1043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Eindig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‘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s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ings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pies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angs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485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570156"/>
            <a:ext cx="8640960" cy="1054250"/>
          </a:xfrm>
        </p:spPr>
        <p:txBody>
          <a:bodyPr/>
          <a:lstStyle/>
          <a:p>
            <a:r>
              <a:rPr lang="en-ZA" dirty="0" err="1"/>
              <a:t>Woorde</a:t>
            </a:r>
            <a:r>
              <a:rPr lang="en-ZA" dirty="0"/>
              <a:t> </a:t>
            </a:r>
            <a:r>
              <a:rPr lang="en-ZA" dirty="0" err="1"/>
              <a:t>wat</a:t>
            </a:r>
            <a:r>
              <a:rPr lang="en-ZA" dirty="0"/>
              <a:t> </a:t>
            </a:r>
            <a:r>
              <a:rPr lang="en-ZA" dirty="0" err="1"/>
              <a:t>eindig</a:t>
            </a:r>
            <a:r>
              <a:rPr lang="en-ZA" dirty="0"/>
              <a:t> met “f”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M. Swanepoel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33853-A8A4-4684-964B-934DAB244B4F}" type="slidenum">
              <a:rPr lang="en-ZA" smtClean="0"/>
              <a:t>9</a:t>
            </a:fld>
            <a:endParaRPr lang="en-ZA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16034"/>
              </p:ext>
            </p:extLst>
          </p:nvPr>
        </p:nvGraphicFramePr>
        <p:xfrm>
          <a:off x="179512" y="2564904"/>
          <a:ext cx="8673298" cy="944188"/>
        </p:xfrm>
        <a:graphic>
          <a:graphicData uri="http://schemas.openxmlformats.org/drawingml/2006/table">
            <a:tbl>
              <a:tblPr/>
              <a:tblGrid>
                <a:gridCol w="2959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5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373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Kort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vokaal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f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verander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  w +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 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(pas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groep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3 toe)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Gif &gt;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</a:t>
                      </a:r>
                      <a:r>
                        <a:rPr kumimoji="0" lang="en-US" sz="2800" b="0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ww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167077"/>
              </p:ext>
            </p:extLst>
          </p:nvPr>
        </p:nvGraphicFramePr>
        <p:xfrm>
          <a:off x="179512" y="3861048"/>
          <a:ext cx="8673298" cy="944188"/>
        </p:xfrm>
        <a:graphic>
          <a:graphicData uri="http://schemas.openxmlformats.org/drawingml/2006/table">
            <a:tbl>
              <a:tblPr/>
              <a:tblGrid>
                <a:gridCol w="2959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5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373"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Gemengde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tweeling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vokale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f</a:t>
                      </a:r>
                    </a:p>
                  </a:txBody>
                  <a:tcPr marL="91953" marR="91953" marT="45374" marB="453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verander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  w +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 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(pas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groep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 toe)</a:t>
                      </a: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0487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Slaaf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&gt;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sla</a:t>
                      </a:r>
                      <a:r>
                        <a:rPr kumimoji="0" lang="en-US" sz="2800" b="0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953" marR="91953" marT="45374" marB="453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36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109</TotalTime>
  <Words>683</Words>
  <Application>Microsoft Office PowerPoint</Application>
  <PresentationFormat>On-screen Show (4:3)</PresentationFormat>
  <Paragraphs>194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Book Antiqua</vt:lpstr>
      <vt:lpstr>Calibri</vt:lpstr>
      <vt:lpstr>Wingdings</vt:lpstr>
      <vt:lpstr>Hardcover</vt:lpstr>
      <vt:lpstr>MEERVOUDE</vt:lpstr>
      <vt:lpstr>Die meervoudreëls</vt:lpstr>
      <vt:lpstr>Basiese meervoude reëls</vt:lpstr>
      <vt:lpstr>Gemengde vokale (ie, oe, ui, eu + rk, rp, nt, nd)</vt:lpstr>
      <vt:lpstr>PowerPoint Presentation</vt:lpstr>
      <vt:lpstr>PowerPoint Presentation</vt:lpstr>
      <vt:lpstr>Nog meervoude reëls</vt:lpstr>
      <vt:lpstr>Woorde wat eindig…</vt:lpstr>
      <vt:lpstr>Woorde wat eindig met “f”</vt:lpstr>
      <vt:lpstr>Woorde wat “s” kry…</vt:lpstr>
      <vt:lpstr>Woorde wat eindig…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MEERVOUDE</dc:title>
  <dc:creator>Marelize</dc:creator>
  <cp:lastModifiedBy>Marelize Swanepoel</cp:lastModifiedBy>
  <cp:revision>13</cp:revision>
  <dcterms:created xsi:type="dcterms:W3CDTF">2010-10-17T09:04:42Z</dcterms:created>
  <dcterms:modified xsi:type="dcterms:W3CDTF">2020-10-20T10:18:19Z</dcterms:modified>
</cp:coreProperties>
</file>